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9"/>
  </p:notesMasterIdLst>
  <p:handoutMasterIdLst>
    <p:handoutMasterId r:id="rId10"/>
  </p:handoutMasterIdLst>
  <p:sldIdLst>
    <p:sldId id="303" r:id="rId2"/>
    <p:sldId id="809" r:id="rId3"/>
    <p:sldId id="811" r:id="rId4"/>
    <p:sldId id="799" r:id="rId5"/>
    <p:sldId id="812" r:id="rId6"/>
    <p:sldId id="813" r:id="rId7"/>
    <p:sldId id="814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1" d="100"/>
          <a:sy n="121" d="100"/>
        </p:scale>
        <p:origin x="1544" y="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2/18/2021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2/18/2021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452703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930304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05648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356373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143E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Feb 24 – Mar 09, 2021</a:t>
            </a:r>
            <a:endParaRPr lang="en-US" altLang="zh-CN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S2-2100117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WG2#143E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meeting, </a:t>
            </a:r>
            <a:r>
              <a:rPr lang="en-US" altLang="zh-CN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Feb 24 – Mar 09</a:t>
            </a:r>
            <a:r>
              <a:rPr lang="en-GB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2021</a:t>
            </a:r>
            <a:endParaRPr lang="en-GB" altLang="de-DE" sz="1200" kern="1200" baseline="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Specs/archive/23_series/23.748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 smtClean="0"/>
              <a:t>eEdge_5GC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Hui Ni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SA2#143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973080089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0%(#142E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xx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58455" y="2544630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eEdge_5GC</a:t>
            </a:r>
            <a:r>
              <a:rPr lang="de-DE" altLang="de-DE" sz="1400" dirty="0" smtClean="0"/>
              <a:t> TS 23.548 </a:t>
            </a:r>
            <a:r>
              <a:rPr lang="de-DE" altLang="de-DE" sz="1400" dirty="0"/>
              <a:t>is available at </a:t>
            </a:r>
            <a:r>
              <a:rPr lang="en-US" altLang="zh-CN" sz="1400" dirty="0"/>
              <a:t>link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xx </a:t>
            </a:r>
            <a:r>
              <a:rPr lang="de-DE" altLang="de-DE" sz="1400" dirty="0" smtClean="0"/>
              <a:t>pCRs are approved on </a:t>
            </a:r>
            <a:r>
              <a:rPr lang="de-DE" altLang="de-DE" sz="1400" dirty="0" smtClean="0"/>
              <a:t>SA2#143e </a:t>
            </a:r>
            <a:r>
              <a:rPr lang="de-DE" altLang="de-DE" sz="1400" dirty="0" smtClean="0"/>
              <a:t>meeting.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(Re-)Discovery </a:t>
            </a:r>
            <a:r>
              <a:rPr lang="en-US" altLang="zh-CN" sz="1600" b="1" dirty="0"/>
              <a:t>of Edge Application </a:t>
            </a:r>
            <a:r>
              <a:rPr lang="en-US" altLang="zh-CN" sz="1600" b="1" dirty="0" smtClean="0"/>
              <a:t>Server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TBD.</a:t>
            </a:r>
            <a:endParaRPr lang="en-US" altLang="zh-CN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Edge </a:t>
            </a:r>
            <a:r>
              <a:rPr lang="en-US" altLang="zh-CN" sz="1600" b="1" dirty="0" smtClean="0"/>
              <a:t>Relocation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TBD.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Network Exposure to Edge Application </a:t>
            </a:r>
            <a:r>
              <a:rPr lang="en-US" altLang="zh-CN" sz="1600" b="1" dirty="0" smtClean="0"/>
              <a:t>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TBD.</a:t>
            </a:r>
            <a:endParaRPr lang="en-US" altLang="zh-CN" sz="18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Support of 3GPP Application Layer </a:t>
            </a:r>
            <a:r>
              <a:rPr lang="en-US" altLang="zh-CN" sz="1600" b="1" dirty="0" smtClean="0"/>
              <a:t>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TBD.</a:t>
            </a:r>
            <a:endParaRPr lang="en-US" altLang="zh-CN" sz="18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Others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TBD.</a:t>
            </a:r>
            <a:endParaRPr lang="en-US" altLang="zh-CN" sz="1800" b="1" dirty="0"/>
          </a:p>
        </p:txBody>
      </p:sp>
      <p:sp>
        <p:nvSpPr>
          <p:cNvPr id="2" name="TextBox 1"/>
          <p:cNvSpPr txBox="1"/>
          <p:nvPr/>
        </p:nvSpPr>
        <p:spPr>
          <a:xfrm rot="20033905">
            <a:off x="1532033" y="3757447"/>
            <a:ext cx="6079934" cy="58477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To be updated after the meeting.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22043976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SA2#143</a:t>
            </a:r>
            <a:r>
              <a:rPr lang="en-US" altLang="zh-CN" sz="2800" b="1" dirty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 smtClean="0"/>
              <a:t>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  <a:endParaRPr lang="de-DE" altLang="de-DE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TBD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</a:t>
            </a:r>
            <a:r>
              <a:rPr lang="de-DE" sz="2000" b="1" dirty="0" smtClean="0"/>
              <a:t>SA2#144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TBD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TBD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</p:txBody>
      </p:sp>
      <p:sp>
        <p:nvSpPr>
          <p:cNvPr id="4" name="TextBox 3"/>
          <p:cNvSpPr txBox="1"/>
          <p:nvPr/>
        </p:nvSpPr>
        <p:spPr>
          <a:xfrm rot="20033905">
            <a:off x="1532033" y="3757447"/>
            <a:ext cx="6079934" cy="58477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To be updated after the meeting.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08697735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609" y="2720083"/>
            <a:ext cx="6827838" cy="1143000"/>
          </a:xfrm>
        </p:spPr>
        <p:txBody>
          <a:bodyPr/>
          <a:lstStyle/>
          <a:p>
            <a:r>
              <a:rPr lang="en-US" altLang="zh-CN" dirty="0"/>
              <a:t>backup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65371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</a:t>
                      </a:r>
                      <a:r>
                        <a:rPr lang="en-US" altLang="zh-CN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747027"/>
            <a:ext cx="8554480" cy="348105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SA#89E: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40 </a:t>
            </a:r>
            <a:r>
              <a:rPr lang="en-US" altLang="zh-CN" sz="1400" dirty="0"/>
              <a:t>approved </a:t>
            </a:r>
            <a:r>
              <a:rPr lang="en-US" altLang="zh-CN" sz="1400" dirty="0" smtClean="0"/>
              <a:t>P-CRs on solution update, evaluation/conclusion of key issues.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All Key issues prioritized in Rel-17 have been concluded,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Key Issue #</a:t>
            </a:r>
            <a:r>
              <a:rPr lang="en-US" altLang="zh-CN" sz="1000" dirty="0"/>
              <a:t>1: Discovery of Edge Application Server</a:t>
            </a:r>
            <a:endParaRPr lang="en-US" altLang="zh-CN" sz="1000" dirty="0" smtClean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/>
              <a:t>Key Issue </a:t>
            </a:r>
            <a:r>
              <a:rPr lang="en-US" altLang="zh-CN" sz="1000" dirty="0" smtClean="0"/>
              <a:t>#</a:t>
            </a:r>
            <a:r>
              <a:rPr lang="en-US" altLang="zh-CN" sz="1000" dirty="0"/>
              <a:t>2: Edge relocation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/>
              <a:t>Key Issue </a:t>
            </a:r>
            <a:r>
              <a:rPr lang="en-US" altLang="zh-CN" sz="1000" dirty="0" smtClean="0"/>
              <a:t>#</a:t>
            </a:r>
            <a:r>
              <a:rPr lang="en-US" altLang="zh-CN" sz="1000" dirty="0"/>
              <a:t>3: Network Information Provisioning to Local Applications with low latency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/>
              <a:t>Key Issue </a:t>
            </a:r>
            <a:r>
              <a:rPr lang="en-US" altLang="zh-CN" sz="1000" dirty="0" smtClean="0"/>
              <a:t>#</a:t>
            </a:r>
            <a:r>
              <a:rPr lang="en-US" altLang="zh-CN" sz="1000" dirty="0"/>
              <a:t>5: Activating the traffic routing towards Local Data Network per AF request</a:t>
            </a:r>
          </a:p>
          <a:p>
            <a:pPr lvl="1">
              <a:defRPr/>
            </a:pPr>
            <a:r>
              <a:rPr lang="en-US" altLang="zh-CN" sz="1400" dirty="0" smtClean="0"/>
              <a:t>2 LS replies from </a:t>
            </a:r>
            <a:r>
              <a:rPr lang="en-US" altLang="zh-CN" sz="1400" dirty="0"/>
              <a:t>SA3 and SA6 </a:t>
            </a:r>
            <a:r>
              <a:rPr lang="en-US" altLang="zh-CN" sz="1400" dirty="0" smtClean="0"/>
              <a:t>were handled.</a:t>
            </a:r>
            <a:endParaRPr lang="en-US" altLang="zh-CN" sz="1400" dirty="0"/>
          </a:p>
          <a:p>
            <a:pPr lvl="1">
              <a:defRPr/>
            </a:pPr>
            <a:r>
              <a:rPr lang="en-US" altLang="zh-CN" sz="1400" dirty="0"/>
              <a:t>The TR 23.748 </a:t>
            </a:r>
            <a:r>
              <a:rPr lang="en-US" altLang="zh-CN" sz="1400" dirty="0" smtClean="0"/>
              <a:t>and corresponding WID are </a:t>
            </a:r>
            <a:r>
              <a:rPr lang="en-US" altLang="zh-CN" sz="1400" dirty="0"/>
              <a:t>sent to SA plenary for </a:t>
            </a:r>
            <a:r>
              <a:rPr lang="en-US" altLang="zh-CN" sz="1400" dirty="0" smtClean="0"/>
              <a:t>approval.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RAN 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 identified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sz="1400" dirty="0"/>
              <a:t>Start normative work in </a:t>
            </a:r>
            <a:r>
              <a:rPr lang="en-US" sz="1400" dirty="0" smtClean="0"/>
              <a:t>2021 Q1 according to WID.</a:t>
            </a:r>
            <a:endParaRPr lang="en-US" sz="14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9DCA2BC4-B078-4670-AE66-CA34B3F0CF4A}"/>
              </a:ext>
            </a:extLst>
          </p:cNvPr>
          <p:cNvSpPr txBox="1">
            <a:spLocks/>
          </p:cNvSpPr>
          <p:nvPr/>
        </p:nvSpPr>
        <p:spPr bwMode="auto">
          <a:xfrm>
            <a:off x="80756" y="180230"/>
            <a:ext cx="7249716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b="1" dirty="0" err="1" smtClean="0"/>
              <a:t>FS_enh_EC</a:t>
            </a:r>
            <a:r>
              <a:rPr lang="en-GB" altLang="en-US" b="1" dirty="0" smtClean="0"/>
              <a:t> status for SA #90E</a:t>
            </a:r>
            <a:endParaRPr lang="en-GB" altLang="en-US" b="1" kern="0" dirty="0"/>
          </a:p>
        </p:txBody>
      </p:sp>
    </p:spTree>
    <p:extLst>
      <p:ext uri="{BB962C8B-B14F-4D97-AF65-F5344CB8AC3E}">
        <p14:creationId xmlns:p14="http://schemas.microsoft.com/office/powerpoint/2010/main" val="81570450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</a:t>
            </a:r>
            <a:r>
              <a:rPr lang="en-US" altLang="de-DE" sz="2800" b="1" dirty="0" smtClean="0"/>
              <a:t>SA2#142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FS_enh_EC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85%(#141E) 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SP-190185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58455" y="2544630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FS_enh_EC TR 23.748 is available at</a:t>
            </a:r>
            <a:r>
              <a:rPr lang="de-DE" altLang="de-DE" sz="1400" dirty="0">
                <a:hlinkClick r:id="rId3"/>
              </a:rPr>
              <a:t> </a:t>
            </a:r>
            <a:r>
              <a:rPr lang="en-US" altLang="zh-CN" sz="1400" dirty="0">
                <a:hlinkClick r:id="rId3"/>
              </a:rPr>
              <a:t>link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26 pCRs are approved on SA2#142e meeting.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1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(Discovery of Edge Application Server)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3 </a:t>
            </a:r>
            <a:r>
              <a:rPr lang="en-US" altLang="zh-CN" sz="1400" dirty="0"/>
              <a:t>existing solutions </a:t>
            </a:r>
            <a:r>
              <a:rPr lang="en-US" altLang="zh-CN" sz="1400" dirty="0" smtClean="0"/>
              <a:t>are revised</a:t>
            </a:r>
            <a:r>
              <a:rPr lang="en-US" altLang="zh-CN" sz="1400" dirty="0"/>
              <a:t>. </a:t>
            </a:r>
            <a:r>
              <a:rPr lang="en-US" altLang="zh-CN" sz="1400" dirty="0" smtClean="0"/>
              <a:t>Existing conclusions are refined.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key issue </a:t>
            </a:r>
            <a:r>
              <a:rPr lang="en-US" altLang="zh-CN" sz="1400" dirty="0" smtClean="0"/>
              <a:t>is concluded.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Detailed </a:t>
            </a:r>
            <a:r>
              <a:rPr lang="en-US" altLang="zh-CN" sz="1400" dirty="0"/>
              <a:t>interaction between LDNSR and SMF is left to </a:t>
            </a:r>
            <a:r>
              <a:rPr lang="en-US" altLang="zh-CN" sz="1400" dirty="0" smtClean="0"/>
              <a:t>normative phase.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2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(Edge relocation)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6 </a:t>
            </a:r>
            <a:r>
              <a:rPr lang="en-US" altLang="zh-CN" sz="1400" dirty="0"/>
              <a:t>existing solutions </a:t>
            </a:r>
            <a:r>
              <a:rPr lang="en-US" altLang="zh-CN" sz="1400" dirty="0" smtClean="0"/>
              <a:t>are revised</a:t>
            </a:r>
            <a:r>
              <a:rPr lang="en-US" altLang="zh-CN" sz="1400" dirty="0"/>
              <a:t>. </a:t>
            </a:r>
            <a:r>
              <a:rPr lang="en-US" altLang="zh-CN" sz="1400" dirty="0" smtClean="0"/>
              <a:t>New conclusions on specific solutions are approved.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key issue </a:t>
            </a:r>
            <a:r>
              <a:rPr lang="en-US" altLang="zh-CN" sz="1400" dirty="0" smtClean="0"/>
              <a:t>is concluded.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3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(Network Information Provisioning to Local Applications with low latency)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1 conclusion proposal is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The </a:t>
            </a:r>
            <a:r>
              <a:rPr lang="en-US" altLang="zh-CN" sz="1400" dirty="0"/>
              <a:t>key issue is concluded</a:t>
            </a:r>
            <a:r>
              <a:rPr lang="en-US" altLang="zh-CN" sz="1400" dirty="0" smtClean="0"/>
              <a:t>.</a:t>
            </a:r>
            <a:endParaRPr lang="en-US" altLang="zh-CN" sz="18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5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(Activating the traffic routing towards Local Data Network per AF request)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KI has been concluded in SA2 #</a:t>
            </a:r>
            <a:r>
              <a:rPr lang="en-US" altLang="zh-CN" sz="1400" dirty="0" smtClean="0"/>
              <a:t>141E. No </a:t>
            </a:r>
            <a:r>
              <a:rPr lang="en-US" altLang="zh-CN" sz="1400" dirty="0"/>
              <a:t>new progress.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29337816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</a:t>
            </a:r>
            <a:r>
              <a:rPr lang="en-US" altLang="de-DE" sz="2800" b="1" dirty="0" smtClean="0"/>
              <a:t>SA2#142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  <a:endParaRPr lang="de-DE" altLang="de-DE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None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</a:t>
            </a:r>
            <a:r>
              <a:rPr lang="de-DE" sz="2000" b="1" dirty="0" smtClean="0"/>
              <a:t>SA2#143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Starting </a:t>
            </a:r>
            <a:r>
              <a:rPr lang="en-US" altLang="zh-CN" sz="1600" dirty="0"/>
              <a:t>normative phase after WID is approved</a:t>
            </a:r>
            <a:r>
              <a:rPr lang="en-US" altLang="zh-CN" sz="1600" dirty="0" smtClean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zh-CN" sz="1600" dirty="0" smtClean="0"/>
              <a:t>SA2#143</a:t>
            </a:r>
            <a:r>
              <a:rPr lang="en-US" altLang="zh-CN" sz="1600" dirty="0" smtClean="0"/>
              <a:t>e</a:t>
            </a:r>
            <a:r>
              <a:rPr lang="en-US" altLang="zh-CN" sz="1600" dirty="0"/>
              <a:t>: </a:t>
            </a:r>
            <a:r>
              <a:rPr lang="en-US" altLang="zh-CN" sz="1600" dirty="0" smtClean="0"/>
              <a:t>Starting normative phase</a:t>
            </a:r>
            <a:r>
              <a:rPr lang="en-US" altLang="zh-CN" sz="1600" dirty="0"/>
              <a:t> </a:t>
            </a:r>
            <a:r>
              <a:rPr lang="en-US" altLang="zh-CN" sz="1600" dirty="0" smtClean="0"/>
              <a:t>after WID is approved. 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104584949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7890</TotalTime>
  <Words>533</Words>
  <Application>Microsoft Office PowerPoint</Application>
  <PresentationFormat>On-screen Show (4:3)</PresentationFormat>
  <Paragraphs>110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 </vt:lpstr>
      <vt:lpstr>宋体</vt:lpstr>
      <vt:lpstr>Arial</vt:lpstr>
      <vt:lpstr>Calibri</vt:lpstr>
      <vt:lpstr>Times New Roman</vt:lpstr>
      <vt:lpstr>Office Theme</vt:lpstr>
      <vt:lpstr>   eEdge_5GC Status Report</vt:lpstr>
      <vt:lpstr> eEdge_5GC status after SA2#143e (1/2)</vt:lpstr>
      <vt:lpstr> eEdge_5GC status after SA2#143e (2/2)</vt:lpstr>
      <vt:lpstr>backup</vt:lpstr>
      <vt:lpstr>PowerPoint Presentation</vt:lpstr>
      <vt:lpstr>FS_enh_EC status after SA2#142e (1/2)</vt:lpstr>
      <vt:lpstr>FS_enh_EC status after SA2#142e (2/2)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Huawei6</cp:lastModifiedBy>
  <cp:revision>1404</cp:revision>
  <dcterms:created xsi:type="dcterms:W3CDTF">2008-08-30T09:32:10Z</dcterms:created>
  <dcterms:modified xsi:type="dcterms:W3CDTF">2021-02-18T09:16:51Z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(3)HgwBmF9ob/iiZH1HEGtu0osOOiHi+ctJwW54Ss4+xWNlJHJpbXbI9Djfmytsu6DSvOV9TrWy
ncuzfcZ+5l3fRnqjGlSHDl8hhhvViVubP4NE83Kn0HToImtNXR7smqXPwVOPHuDiZV9JedL0
xM7xuSM7dUiawXtWDo97Wx2tiTsi+gGgpEYXxwaelWPAbslqO8VHpf18YGI6B8IpQNkRFaZ4
5/ltVZ2pXKiKsPvDJk</vt:lpwstr>
  </property>
  <property fmtid="{D5CDD505-2E9C-101B-9397-08002B2CF9AE}" pid="9" name="_2015_ms_pID_7253431">
    <vt:lpwstr>cZQeDMh4zhFM8BbmVA5BbV2ynPwOTFW5dF+Mux6ijBYk6sRTx0zsf3
fv3pjFUWBKrDpJf97GcRJjZkaaOpOhwPR/a1mrcYASiP/lef0WqZlAbOxzf9R1wYbMtRiOKf
bXA/kUXZ6aIH9B6HvR85Jy9Dape4EZ9ZtFbW4r43e5txpXLXt7sXLRtuXD+aZnohfg2sPdrU
00MRbSAjh1G6N/8mFmpdCla2evvlEfGXHOhA</vt:lpwstr>
  </property>
  <property fmtid="{D5CDD505-2E9C-101B-9397-08002B2CF9AE}" pid="10" name="_2015_ms_pID_7253432">
    <vt:lpwstr>hg==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1599231888</vt:lpwstr>
  </property>
</Properties>
</file>